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58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10903D-31B4-4AC3-80E9-7169AB989D97}">
          <p14:sldIdLst>
            <p14:sldId id="256"/>
            <p14:sldId id="268"/>
            <p14:sldId id="257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What Figure Make India 2nd Rank in World" id="{7BE5E1E2-CED7-4826-9947-9F5DBF501454}">
          <p14:sldIdLst>
            <p14:sldId id="259"/>
            <p14:sldId id="258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Common Sense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 way to think &amp; decide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Vikas</a:t>
            </a:r>
            <a:r>
              <a:rPr lang="en-US" dirty="0" smtClean="0"/>
              <a:t> Mishra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8" y="135467"/>
            <a:ext cx="2206180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Comparative Figure by Movers Ranking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8" t="9972" r="35690" b="8085"/>
          <a:stretch/>
        </p:blipFill>
        <p:spPr>
          <a:xfrm>
            <a:off x="541867" y="2273535"/>
            <a:ext cx="5317067" cy="3856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48" t="8210" r="35648" b="7469"/>
          <a:stretch/>
        </p:blipFill>
        <p:spPr>
          <a:xfrm>
            <a:off x="6716864" y="2273535"/>
            <a:ext cx="4775223" cy="3856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8" y="135467"/>
            <a:ext cx="2206180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Few Top 10 Ranking </a:t>
            </a:r>
            <a:endParaRPr lang="en-IN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312931"/>
              </p:ext>
            </p:extLst>
          </p:nvPr>
        </p:nvGraphicFramePr>
        <p:xfrm>
          <a:off x="819150" y="2222500"/>
          <a:ext cx="10424584" cy="445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146"/>
                <a:gridCol w="2606146"/>
                <a:gridCol w="2606146"/>
                <a:gridCol w="2606146"/>
              </a:tblGrid>
              <a:tr h="627944">
                <a:tc>
                  <a:txBody>
                    <a:bodyPr/>
                    <a:lstStyle/>
                    <a:p>
                      <a:r>
                        <a:rPr lang="en-IN" dirty="0" smtClean="0"/>
                        <a:t>Column1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Column2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Column3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Column4</a:t>
                      </a:r>
                      <a:endParaRPr lang="en-IN" dirty="0"/>
                    </a:p>
                  </a:txBody>
                  <a:tcPr/>
                </a:tc>
              </a:tr>
              <a:tr h="6279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Military</a:t>
                      </a:r>
                    </a:p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Entertainment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Cricket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 National Income</a:t>
                      </a:r>
                      <a:endParaRPr lang="en-IN" b="1" dirty="0"/>
                    </a:p>
                  </a:txBody>
                  <a:tcPr/>
                </a:tc>
              </a:tr>
              <a:tr h="627944">
                <a:tc>
                  <a:txBody>
                    <a:bodyPr/>
                    <a:lstStyle/>
                    <a:p>
                      <a:r>
                        <a:rPr lang="en-IN" b="1" dirty="0" smtClean="0"/>
                        <a:t>Mobile Phone in use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Electricity Production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Hockey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Number of </a:t>
                      </a:r>
                      <a:r>
                        <a:rPr lang="en-IN" b="1" dirty="0" err="1" smtClean="0"/>
                        <a:t>Billionaries</a:t>
                      </a:r>
                      <a:r>
                        <a:rPr lang="en-IN" b="1" dirty="0" smtClean="0"/>
                        <a:t/>
                      </a:r>
                      <a:br>
                        <a:rPr lang="en-IN" b="1" dirty="0" smtClean="0"/>
                      </a:br>
                      <a:r>
                        <a:rPr lang="en-IN" b="1" dirty="0" smtClean="0"/>
                        <a:t>(131)-2018</a:t>
                      </a:r>
                      <a:endParaRPr lang="en-IN" b="1" dirty="0"/>
                    </a:p>
                  </a:txBody>
                  <a:tcPr/>
                </a:tc>
              </a:tr>
              <a:tr h="627944">
                <a:tc>
                  <a:txBody>
                    <a:bodyPr/>
                    <a:lstStyle/>
                    <a:p>
                      <a:r>
                        <a:rPr lang="en-IN" b="1" dirty="0" smtClean="0"/>
                        <a:t>Television broadcast station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Coal Production &amp; Consumption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Chess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GDP- 2019 – US$8.681 trillion</a:t>
                      </a:r>
                      <a:endParaRPr lang="en-IN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944">
                <a:tc>
                  <a:txBody>
                    <a:bodyPr/>
                    <a:lstStyle/>
                    <a:p>
                      <a:r>
                        <a:rPr lang="en-IN" b="1" dirty="0" smtClean="0"/>
                        <a:t>Railway Transportation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Steel Production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Badminton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Intentional Homicide - Crime</a:t>
                      </a:r>
                      <a:endParaRPr lang="en-IN" b="1" dirty="0"/>
                    </a:p>
                  </a:txBody>
                  <a:tcPr/>
                </a:tc>
              </a:tr>
              <a:tr h="627944">
                <a:tc>
                  <a:txBody>
                    <a:bodyPr/>
                    <a:lstStyle/>
                    <a:p>
                      <a:r>
                        <a:rPr lang="en-IN" b="1" dirty="0" smtClean="0"/>
                        <a:t>Net</a:t>
                      </a:r>
                      <a:r>
                        <a:rPr lang="en-IN" b="1" baseline="0" dirty="0" smtClean="0"/>
                        <a:t> Migration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I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Epidemiology of diabetes mellitus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English Speaking</a:t>
                      </a:r>
                      <a:r>
                        <a:rPr lang="en-IN" b="1" baseline="0" dirty="0" smtClean="0"/>
                        <a:t> Population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Gun - Ownership</a:t>
                      </a:r>
                      <a:endParaRPr lang="en-IN" b="1" dirty="0"/>
                    </a:p>
                  </a:txBody>
                  <a:tcPr/>
                </a:tc>
              </a:tr>
              <a:tr h="627944">
                <a:tc>
                  <a:txBody>
                    <a:bodyPr/>
                    <a:lstStyle/>
                    <a:p>
                      <a:r>
                        <a:rPr lang="en-IN" b="1" dirty="0" smtClean="0"/>
                        <a:t>Population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I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8" y="135467"/>
            <a:ext cx="2206180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Ranked with Military</a:t>
            </a:r>
            <a:endParaRPr lang="en-IN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852148"/>
              </p:ext>
            </p:extLst>
          </p:nvPr>
        </p:nvGraphicFramePr>
        <p:xfrm>
          <a:off x="819150" y="2222500"/>
          <a:ext cx="10424584" cy="345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146"/>
                <a:gridCol w="2606146"/>
                <a:gridCol w="2606146"/>
                <a:gridCol w="2606146"/>
              </a:tblGrid>
              <a:tr h="627944">
                <a:tc>
                  <a:txBody>
                    <a:bodyPr/>
                    <a:lstStyle/>
                    <a:p>
                      <a:r>
                        <a:rPr lang="en-IN" dirty="0" smtClean="0"/>
                        <a:t>Parameter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Rank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Source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Remarks</a:t>
                      </a:r>
                      <a:endParaRPr lang="en-IN" dirty="0"/>
                    </a:p>
                  </a:txBody>
                  <a:tcPr/>
                </a:tc>
              </a:tr>
              <a:tr h="6279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Military Expenditure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3/186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Stockholm International Peace Research Institute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– $70.1bn or 2.24% of GDP</a:t>
                      </a:r>
                      <a:endParaRPr lang="en-IN" dirty="0"/>
                    </a:p>
                  </a:txBody>
                  <a:tcPr/>
                </a:tc>
              </a:tr>
              <a:tr h="627944">
                <a:tc>
                  <a:txBody>
                    <a:bodyPr/>
                    <a:lstStyle/>
                    <a:p>
                      <a:r>
                        <a:rPr lang="en-IN" dirty="0" smtClean="0"/>
                        <a:t>Military Strength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4/20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Credit Suisse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2019</a:t>
                      </a:r>
                      <a:endParaRPr lang="en-IN" dirty="0"/>
                    </a:p>
                  </a:txBody>
                  <a:tcPr/>
                </a:tc>
              </a:tr>
              <a:tr h="627944">
                <a:tc>
                  <a:txBody>
                    <a:bodyPr/>
                    <a:lstStyle/>
                    <a:p>
                      <a:r>
                        <a:rPr lang="en-IN" dirty="0" smtClean="0"/>
                        <a:t>Active Troops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1/171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International Institute</a:t>
                      </a:r>
                      <a:r>
                        <a:rPr lang="en-IN" baseline="0" dirty="0" smtClean="0"/>
                        <a:t> for Strategic Studies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1,395,100 active troops</a:t>
                      </a:r>
                      <a:endParaRPr lang="en-IN" dirty="0"/>
                    </a:p>
                  </a:txBody>
                  <a:tcPr/>
                </a:tc>
              </a:tr>
              <a:tr h="627944">
                <a:tc>
                  <a:txBody>
                    <a:bodyPr/>
                    <a:lstStyle/>
                    <a:p>
                      <a:r>
                        <a:rPr lang="en-IN" dirty="0" smtClean="0"/>
                        <a:t>Total Troops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2/171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International Institute</a:t>
                      </a:r>
                      <a:r>
                        <a:rPr lang="en-IN" baseline="0" dirty="0" smtClean="0"/>
                        <a:t> for Strategic Studies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4,941,600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8" y="135467"/>
            <a:ext cx="2206180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India with Worst Ranking </a:t>
            </a:r>
            <a:endParaRPr lang="en-IN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257407"/>
              </p:ext>
            </p:extLst>
          </p:nvPr>
        </p:nvGraphicFramePr>
        <p:xfrm>
          <a:off x="316090" y="2222500"/>
          <a:ext cx="11525956" cy="436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489"/>
                <a:gridCol w="2881489"/>
                <a:gridCol w="2881489"/>
                <a:gridCol w="2881489"/>
              </a:tblGrid>
              <a:tr h="301413">
                <a:tc>
                  <a:txBody>
                    <a:bodyPr/>
                    <a:lstStyle/>
                    <a:p>
                      <a:r>
                        <a:rPr lang="en-IN" dirty="0" smtClean="0"/>
                        <a:t>Column1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Column2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Column3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Column4</a:t>
                      </a:r>
                      <a:endParaRPr lang="en-IN" dirty="0"/>
                    </a:p>
                  </a:txBody>
                  <a:tcPr/>
                </a:tc>
              </a:tr>
              <a:tr h="5274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/>
                        <a:t>Education Index</a:t>
                      </a:r>
                    </a:p>
                    <a:p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Global Hunger Index*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Literacy</a:t>
                      </a:r>
                      <a:r>
                        <a:rPr lang="en-IN" sz="1600" b="1" baseline="0" dirty="0" smtClean="0"/>
                        <a:t> Rate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/>
                        <a:t>Human Capital Index</a:t>
                      </a:r>
                    </a:p>
                    <a:p>
                      <a:endParaRPr lang="en-IN" sz="1600" b="1" dirty="0"/>
                    </a:p>
                  </a:txBody>
                  <a:tcPr/>
                </a:tc>
              </a:tr>
              <a:tr h="97959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 Happiness Report*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Development Index*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Programme for International Student Assessment*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Cigarette</a:t>
                      </a:r>
                      <a:r>
                        <a:rPr lang="en-US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Consumption per Capita*</a:t>
                      </a:r>
                      <a:endParaRPr lang="en-IN" sz="1600" b="1" dirty="0" smtClean="0"/>
                    </a:p>
                    <a:p>
                      <a:endParaRPr lang="en-IN" sz="1600" b="1" dirty="0"/>
                    </a:p>
                  </a:txBody>
                  <a:tcPr/>
                </a:tc>
              </a:tr>
              <a:tr h="52747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Progress Index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Where-to-be-born Index*</a:t>
                      </a:r>
                      <a:endParaRPr lang="en-IN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Urbanization by country*</a:t>
                      </a:r>
                      <a:endParaRPr lang="en-IN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Peace Index*</a:t>
                      </a:r>
                      <a:endParaRPr lang="en-IN" sz="1600" b="1" i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IN" sz="16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capita GDP (nominal)- </a:t>
                      </a:r>
                      <a:r>
                        <a:rPr lang="en-I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– US$2,104</a:t>
                      </a:r>
                      <a:endParaRPr lang="en-IN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Intellectual property Index*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 Competitiveness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 of Economic Freedom*</a:t>
                      </a:r>
                      <a:endParaRPr lang="en-IN" sz="1600" b="1" u="none" dirty="0"/>
                    </a:p>
                  </a:txBody>
                  <a:tcPr/>
                </a:tc>
              </a:tr>
              <a:tr h="52747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IN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Quality-of-life index*</a:t>
                      </a:r>
                      <a:endParaRPr lang="en-IN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IN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 Development </a:t>
                      </a:r>
                      <a:r>
                        <a:rPr lang="en-IN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Index*</a:t>
                      </a:r>
                      <a:endParaRPr lang="en-IN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 users (</a:t>
                      </a:r>
                      <a:r>
                        <a:rPr lang="en-US" sz="16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pct</a:t>
                      </a:r>
                      <a:r>
                        <a:rPr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population)</a:t>
                      </a:r>
                      <a:endParaRPr lang="en-IN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Olympic All time Medal's Tally</a:t>
                      </a:r>
                      <a:endParaRPr lang="en-IN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747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IN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Corruption Perceptions Index</a:t>
                      </a:r>
                      <a:endParaRPr lang="en-IN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IN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 Freedom Index</a:t>
                      </a:r>
                      <a:endParaRPr lang="en-IN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IN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 power-Politics*</a:t>
                      </a:r>
                      <a:endParaRPr lang="en-IN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IN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Performance Index*</a:t>
                      </a:r>
                      <a:endParaRPr lang="en-IN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8" y="135467"/>
            <a:ext cx="2206180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Top 25 Best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1</a:t>
            </a:r>
            <a:r>
              <a:rPr lang="en-IN" dirty="0"/>
              <a:t>. </a:t>
            </a:r>
            <a:r>
              <a:rPr lang="en-IN" dirty="0" smtClean="0"/>
              <a:t>Canada				2</a:t>
            </a:r>
            <a:r>
              <a:rPr lang="en-IN" dirty="0"/>
              <a:t>. </a:t>
            </a:r>
            <a:r>
              <a:rPr lang="en-IN" dirty="0" smtClean="0"/>
              <a:t>Japan			3</a:t>
            </a:r>
            <a:r>
              <a:rPr lang="en-IN" dirty="0"/>
              <a:t>. </a:t>
            </a:r>
            <a:r>
              <a:rPr lang="en-IN" dirty="0" smtClean="0"/>
              <a:t>Germany				4</a:t>
            </a:r>
            <a:r>
              <a:rPr lang="en-IN" dirty="0"/>
              <a:t>. Switzerland</a:t>
            </a:r>
            <a:br>
              <a:rPr lang="en-IN" dirty="0"/>
            </a:br>
            <a:r>
              <a:rPr lang="en-IN" dirty="0"/>
              <a:t>5. </a:t>
            </a:r>
            <a:r>
              <a:rPr lang="en-IN" dirty="0" smtClean="0"/>
              <a:t>Australia				6</a:t>
            </a:r>
            <a:r>
              <a:rPr lang="en-IN" dirty="0"/>
              <a:t>. United </a:t>
            </a:r>
            <a:r>
              <a:rPr lang="en-IN" dirty="0" smtClean="0"/>
              <a:t>States		7</a:t>
            </a:r>
            <a:r>
              <a:rPr lang="en-IN" dirty="0"/>
              <a:t>. New </a:t>
            </a:r>
            <a:r>
              <a:rPr lang="en-IN" dirty="0" smtClean="0"/>
              <a:t>Zealand			8</a:t>
            </a:r>
            <a:r>
              <a:rPr lang="en-IN" dirty="0"/>
              <a:t>. United Kingdom</a:t>
            </a:r>
            <a:br>
              <a:rPr lang="en-IN" dirty="0"/>
            </a:br>
            <a:r>
              <a:rPr lang="en-IN" dirty="0"/>
              <a:t>9. </a:t>
            </a:r>
            <a:r>
              <a:rPr lang="en-IN" dirty="0" smtClean="0"/>
              <a:t>Sweden				10</a:t>
            </a:r>
            <a:r>
              <a:rPr lang="en-IN" dirty="0"/>
              <a:t>. </a:t>
            </a:r>
            <a:r>
              <a:rPr lang="en-IN" dirty="0" smtClean="0"/>
              <a:t>Netherlands		11</a:t>
            </a:r>
            <a:r>
              <a:rPr lang="en-IN" dirty="0"/>
              <a:t>. </a:t>
            </a:r>
            <a:r>
              <a:rPr lang="en-IN" dirty="0" smtClean="0"/>
              <a:t>France				12</a:t>
            </a:r>
            <a:r>
              <a:rPr lang="en-IN" dirty="0"/>
              <a:t>. Denmark</a:t>
            </a:r>
            <a:br>
              <a:rPr lang="en-IN" dirty="0"/>
            </a:br>
            <a:r>
              <a:rPr lang="en-IN" dirty="0"/>
              <a:t>13. </a:t>
            </a:r>
            <a:r>
              <a:rPr lang="en-IN" dirty="0" smtClean="0"/>
              <a:t>Norway				14</a:t>
            </a:r>
            <a:r>
              <a:rPr lang="en-IN" dirty="0"/>
              <a:t>. </a:t>
            </a:r>
            <a:r>
              <a:rPr lang="en-IN" dirty="0" smtClean="0"/>
              <a:t>Singapore		15</a:t>
            </a:r>
            <a:r>
              <a:rPr lang="en-IN" dirty="0"/>
              <a:t>. South </a:t>
            </a:r>
            <a:r>
              <a:rPr lang="en-IN" dirty="0" smtClean="0"/>
              <a:t>Korea			16</a:t>
            </a:r>
            <a:r>
              <a:rPr lang="en-IN" dirty="0"/>
              <a:t>. Italy</a:t>
            </a:r>
            <a:br>
              <a:rPr lang="en-IN" dirty="0"/>
            </a:br>
            <a:r>
              <a:rPr lang="en-IN" dirty="0"/>
              <a:t>17. </a:t>
            </a:r>
            <a:r>
              <a:rPr lang="en-IN" dirty="0" smtClean="0"/>
              <a:t>China				18</a:t>
            </a:r>
            <a:r>
              <a:rPr lang="en-IN" dirty="0"/>
              <a:t>. </a:t>
            </a:r>
            <a:r>
              <a:rPr lang="en-IN" dirty="0" smtClean="0"/>
              <a:t>Finland			19</a:t>
            </a:r>
            <a:r>
              <a:rPr lang="en-IN" dirty="0"/>
              <a:t>. </a:t>
            </a:r>
            <a:r>
              <a:rPr lang="en-IN" dirty="0" smtClean="0"/>
              <a:t>Spain				20</a:t>
            </a:r>
            <a:r>
              <a:rPr lang="en-IN" dirty="0"/>
              <a:t>. Belgium</a:t>
            </a:r>
            <a:br>
              <a:rPr lang="en-IN" dirty="0"/>
            </a:br>
            <a:r>
              <a:rPr lang="en-IN" dirty="0"/>
              <a:t>21. </a:t>
            </a:r>
            <a:r>
              <a:rPr lang="en-IN" dirty="0" smtClean="0"/>
              <a:t>Austria				22</a:t>
            </a:r>
            <a:r>
              <a:rPr lang="en-IN" dirty="0"/>
              <a:t>. United Arab </a:t>
            </a:r>
            <a:r>
              <a:rPr lang="en-IN" dirty="0" smtClean="0"/>
              <a:t>Emirates						23</a:t>
            </a:r>
            <a:r>
              <a:rPr lang="en-IN" dirty="0"/>
              <a:t>. Ireland</a:t>
            </a:r>
            <a:br>
              <a:rPr lang="en-IN" dirty="0"/>
            </a:br>
            <a:r>
              <a:rPr lang="en-IN" dirty="0"/>
              <a:t>24. </a:t>
            </a:r>
            <a:r>
              <a:rPr lang="en-IN" dirty="0" smtClean="0"/>
              <a:t>Russia				</a:t>
            </a:r>
            <a:r>
              <a:rPr lang="en-IN" b="1" dirty="0" smtClean="0">
                <a:solidFill>
                  <a:srgbClr val="FF0000"/>
                </a:solidFill>
              </a:rPr>
              <a:t>25</a:t>
            </a:r>
            <a:r>
              <a:rPr lang="en-IN" b="1" dirty="0">
                <a:solidFill>
                  <a:srgbClr val="FF0000"/>
                </a:solidFill>
              </a:rPr>
              <a:t>. India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8" y="67733"/>
            <a:ext cx="2206180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Ranking &amp; Statistics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211771"/>
              </p:ext>
            </p:extLst>
          </p:nvPr>
        </p:nvGraphicFramePr>
        <p:xfrm>
          <a:off x="819150" y="2222501"/>
          <a:ext cx="1056285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570"/>
                <a:gridCol w="2112570"/>
                <a:gridCol w="2112570"/>
                <a:gridCol w="2112570"/>
                <a:gridCol w="2112570"/>
              </a:tblGrid>
              <a:tr h="579468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 of India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Country</a:t>
                      </a:r>
                      <a:r>
                        <a:rPr lang="en-US" baseline="0" dirty="0" smtClean="0"/>
                        <a:t> status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Ranked by and published Date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Sourced</a:t>
                      </a:r>
                      <a:endParaRPr lang="en-IN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30608">
                <a:tc>
                  <a:txBody>
                    <a:bodyPr/>
                    <a:lstStyle/>
                    <a:p>
                      <a:r>
                        <a:rPr lang="en-US" dirty="0" smtClean="0"/>
                        <a:t>Top Best Country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Canada is at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Rank, and before India its Russia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USNews.com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April 2021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https://www.usnews.com/news/best-countries/slideshows/the-25-best-countries-in-the-world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258624">
                <a:tc>
                  <a:txBody>
                    <a:bodyPr/>
                    <a:lstStyle/>
                    <a:p>
                      <a:r>
                        <a:rPr lang="en-US" dirty="0" smtClean="0"/>
                        <a:t>Best Up &amp;</a:t>
                      </a:r>
                      <a:r>
                        <a:rPr lang="en-US" baseline="0" dirty="0" smtClean="0"/>
                        <a:t> Coming Economies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Rank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UAE,</a:t>
                      </a:r>
                      <a:r>
                        <a:rPr lang="en-US" baseline="0" dirty="0" smtClean="0"/>
                        <a:t>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Egypt, 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Singapore, &amp; 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China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USNEWS.com</a:t>
                      </a:r>
                    </a:p>
                    <a:p>
                      <a:r>
                        <a:rPr lang="en-US" dirty="0" smtClean="0"/>
                        <a:t>April 2021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https://www.usnews.com/news/best-countries/movers-rankings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617" y="48416"/>
            <a:ext cx="2206943" cy="17679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9150" y="6488668"/>
            <a:ext cx="571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Manufacturing giant India claims the second spot</a:t>
            </a:r>
          </a:p>
        </p:txBody>
      </p:sp>
    </p:spTree>
    <p:extLst>
      <p:ext uri="{BB962C8B-B14F-4D97-AF65-F5344CB8AC3E}">
        <p14:creationId xmlns:p14="http://schemas.microsoft.com/office/powerpoint/2010/main" val="36535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make India at 25</a:t>
            </a:r>
            <a:r>
              <a:rPr lang="en-IN" baseline="30000" dirty="0" smtClean="0"/>
              <a:t>th</a:t>
            </a:r>
            <a:r>
              <a:rPr lang="en-IN" dirty="0" smtClean="0"/>
              <a:t> Rank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60" t="16609" r="38889" b="17844"/>
          <a:stretch/>
        </p:blipFill>
        <p:spPr>
          <a:xfrm>
            <a:off x="818713" y="2122311"/>
            <a:ext cx="7354444" cy="449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8" y="135467"/>
            <a:ext cx="2206180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Adventure &amp; Agility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93" t="14637" r="38747" b="34451"/>
          <a:stretch/>
        </p:blipFill>
        <p:spPr>
          <a:xfrm>
            <a:off x="5993129" y="2222287"/>
            <a:ext cx="6063205" cy="3611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259" t="14797" r="38664" b="32521"/>
          <a:stretch/>
        </p:blipFill>
        <p:spPr>
          <a:xfrm>
            <a:off x="135466" y="2222287"/>
            <a:ext cx="5739695" cy="3611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8" y="135467"/>
            <a:ext cx="2206180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22" y="402032"/>
            <a:ext cx="10571998" cy="970450"/>
          </a:xfrm>
        </p:spPr>
        <p:txBody>
          <a:bodyPr/>
          <a:lstStyle/>
          <a:p>
            <a:r>
              <a:rPr lang="en-IN" dirty="0" smtClean="0"/>
              <a:t>Cultural Influence &amp; Entrepreneurship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07" t="14951" r="38747" b="13394"/>
          <a:stretch/>
        </p:blipFill>
        <p:spPr>
          <a:xfrm>
            <a:off x="6457950" y="2262619"/>
            <a:ext cx="4560570" cy="3938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906" t="14984" r="39156" b="26988"/>
          <a:stretch/>
        </p:blipFill>
        <p:spPr>
          <a:xfrm>
            <a:off x="251460" y="2222287"/>
            <a:ext cx="5600700" cy="397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8" y="135467"/>
            <a:ext cx="2206180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Heritage &amp; Movers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45" t="25636" r="39108" b="21251"/>
          <a:stretch/>
        </p:blipFill>
        <p:spPr>
          <a:xfrm>
            <a:off x="6627848" y="2222285"/>
            <a:ext cx="5187144" cy="3907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344" t="20152" r="39156" b="29990"/>
          <a:stretch/>
        </p:blipFill>
        <p:spPr>
          <a:xfrm>
            <a:off x="236078" y="2222286"/>
            <a:ext cx="6032473" cy="3997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8" y="135467"/>
            <a:ext cx="2206180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Open for Business &amp; Power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75" t="21602" r="38657" b="29502"/>
          <a:stretch/>
        </p:blipFill>
        <p:spPr>
          <a:xfrm>
            <a:off x="395112" y="2234917"/>
            <a:ext cx="5454798" cy="3567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445" t="14633" r="39074" b="33325"/>
          <a:stretch/>
        </p:blipFill>
        <p:spPr>
          <a:xfrm>
            <a:off x="6095999" y="2234918"/>
            <a:ext cx="5667022" cy="3567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8" y="135467"/>
            <a:ext cx="2206180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Quality of Life &amp; Social Purpose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04" t="19573" r="39167" b="17187"/>
          <a:stretch/>
        </p:blipFill>
        <p:spPr>
          <a:xfrm>
            <a:off x="349955" y="2222287"/>
            <a:ext cx="5746044" cy="4334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537" t="16280" r="39167" b="14056"/>
          <a:stretch/>
        </p:blipFill>
        <p:spPr>
          <a:xfrm>
            <a:off x="6321778" y="2222287"/>
            <a:ext cx="5644444" cy="4334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8" y="135467"/>
            <a:ext cx="2206180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837</TotalTime>
  <Words>323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2</vt:lpstr>
      <vt:lpstr>Quotable</vt:lpstr>
      <vt:lpstr>Common Sense A way to think &amp; decide</vt:lpstr>
      <vt:lpstr>Top 25 Best Countries</vt:lpstr>
      <vt:lpstr>India Ranking &amp; Statistics</vt:lpstr>
      <vt:lpstr>What make India at 25th Rank</vt:lpstr>
      <vt:lpstr>Adventure &amp; Agility</vt:lpstr>
      <vt:lpstr>Cultural Influence &amp; Entrepreneurship</vt:lpstr>
      <vt:lpstr>Heritage &amp; Movers</vt:lpstr>
      <vt:lpstr>Open for Business &amp; Power</vt:lpstr>
      <vt:lpstr>Quality of Life &amp; Social Purpose</vt:lpstr>
      <vt:lpstr>Comparative Figure by Movers Ranking</vt:lpstr>
      <vt:lpstr>Few Top 10 Ranking </vt:lpstr>
      <vt:lpstr>Ranked with Military</vt:lpstr>
      <vt:lpstr>India with Worst Ranking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Vivid</dc:creator>
  <cp:lastModifiedBy>Vivid</cp:lastModifiedBy>
  <cp:revision>53</cp:revision>
  <dcterms:created xsi:type="dcterms:W3CDTF">2021-05-17T09:22:16Z</dcterms:created>
  <dcterms:modified xsi:type="dcterms:W3CDTF">2021-05-25T15:05:26Z</dcterms:modified>
</cp:coreProperties>
</file>